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handoutMasterIdLst>
    <p:handoutMasterId r:id="rId19"/>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91CDE55-5070-27B6-F75B-B5BAD2536824}"/>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1AF15482-2FE7-77EE-E0E0-DC45635E1D23}"/>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3/10/2024 pm</a:t>
            </a:r>
          </a:p>
        </p:txBody>
      </p:sp>
      <p:sp>
        <p:nvSpPr>
          <p:cNvPr id="4" name="Footer Placeholder 3">
            <a:extLst>
              <a:ext uri="{FF2B5EF4-FFF2-40B4-BE49-F238E27FC236}">
                <a16:creationId xmlns:a16="http://schemas.microsoft.com/office/drawing/2014/main" id="{6FABDCCC-2F6A-8309-1CA2-D29174765B44}"/>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Darrell Forrest</a:t>
            </a:r>
          </a:p>
        </p:txBody>
      </p:sp>
      <p:sp>
        <p:nvSpPr>
          <p:cNvPr id="5" name="Slide Number Placeholder 4">
            <a:extLst>
              <a:ext uri="{FF2B5EF4-FFF2-40B4-BE49-F238E27FC236}">
                <a16:creationId xmlns:a16="http://schemas.microsoft.com/office/drawing/2014/main" id="{14D4D2CF-6353-9C58-D731-89DB0345091D}"/>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781832FF-5815-467C-B31D-0C0B89D95A0C}"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196743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3/10/2024 pm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Darrell Forrest</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D734DF4B-2CFE-4046-808C-EF2092B42FDB}" type="slidenum">
              <a:rPr lang="en-US" smtClean="0"/>
              <a:t>‹#›</a:t>
            </a:fld>
            <a:endParaRPr lang="en-US"/>
          </a:p>
        </p:txBody>
      </p:sp>
    </p:spTree>
    <p:extLst>
      <p:ext uri="{BB962C8B-B14F-4D97-AF65-F5344CB8AC3E}">
        <p14:creationId xmlns:p14="http://schemas.microsoft.com/office/powerpoint/2010/main" val="2152419315"/>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6726063"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787" y="4243845"/>
            <a:ext cx="2307831" cy="276940"/>
          </a:xfrm>
          <a:prstGeom prst="rect">
            <a:avLst/>
          </a:prstGeom>
        </p:spPr>
      </p:pic>
      <p:sp>
        <p:nvSpPr>
          <p:cNvPr id="9" name="Rectangle 8"/>
          <p:cNvSpPr/>
          <p:nvPr/>
        </p:nvSpPr>
        <p:spPr bwMode="ltGray">
          <a:xfrm>
            <a:off x="0" y="2590078"/>
            <a:ext cx="6726064"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6833787" y="2590078"/>
            <a:ext cx="2307832"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0242" y="2733709"/>
            <a:ext cx="6069268" cy="1373070"/>
          </a:xfrm>
        </p:spPr>
        <p:txBody>
          <a:bodyPr anchor="b">
            <a:noAutofit/>
          </a:bodyPr>
          <a:lstStyle>
            <a:lvl1pPr algn="r">
              <a:defRPr sz="4800"/>
            </a:lvl1pPr>
          </a:lstStyle>
          <a:p>
            <a:r>
              <a:rPr lang="en-US"/>
              <a:t>Click to edit Master title style</a:t>
            </a:r>
            <a:endParaRPr lang="en-US" dirty="0"/>
          </a:p>
        </p:txBody>
      </p:sp>
      <p:sp>
        <p:nvSpPr>
          <p:cNvPr id="3" name="Subtitle 2"/>
          <p:cNvSpPr>
            <a:spLocks noGrp="1"/>
          </p:cNvSpPr>
          <p:nvPr>
            <p:ph type="subTitle" idx="1"/>
          </p:nvPr>
        </p:nvSpPr>
        <p:spPr>
          <a:xfrm>
            <a:off x="510241" y="4394040"/>
            <a:ext cx="6108101"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4555655" y="5936188"/>
            <a:ext cx="2057400" cy="365125"/>
          </a:xfrm>
        </p:spPr>
        <p:txBody>
          <a:bodyPr/>
          <a:lstStyle/>
          <a:p>
            <a:fld id="{4699668A-08BC-4B7D-9900-61A6EE511969}" type="datetimeFigureOut">
              <a:rPr lang="en-US" smtClean="0"/>
              <a:t>3/9/2024</a:t>
            </a:fld>
            <a:endParaRPr lang="en-US"/>
          </a:p>
        </p:txBody>
      </p:sp>
      <p:sp>
        <p:nvSpPr>
          <p:cNvPr id="5" name="Footer Placeholder 4"/>
          <p:cNvSpPr>
            <a:spLocks noGrp="1"/>
          </p:cNvSpPr>
          <p:nvPr>
            <p:ph type="ftr" sz="quarter" idx="11"/>
          </p:nvPr>
        </p:nvSpPr>
        <p:spPr>
          <a:xfrm>
            <a:off x="533401" y="5936189"/>
            <a:ext cx="4021666" cy="365125"/>
          </a:xfrm>
        </p:spPr>
        <p:txBody>
          <a:bodyPr/>
          <a:lstStyle/>
          <a:p>
            <a:endParaRPr lang="en-US"/>
          </a:p>
        </p:txBody>
      </p:sp>
      <p:sp>
        <p:nvSpPr>
          <p:cNvPr id="6" name="Slide Number Placeholder 5"/>
          <p:cNvSpPr>
            <a:spLocks noGrp="1"/>
          </p:cNvSpPr>
          <p:nvPr>
            <p:ph type="sldNum" sz="quarter" idx="12"/>
          </p:nvPr>
        </p:nvSpPr>
        <p:spPr>
          <a:xfrm>
            <a:off x="7010399" y="2750337"/>
            <a:ext cx="1370293" cy="1356442"/>
          </a:xfrm>
        </p:spPr>
        <p:txBody>
          <a:bodyPr/>
          <a:lstStyle/>
          <a:p>
            <a:fld id="{72E14ACC-BB29-492A-A5E5-DECE3A708203}" type="slidenum">
              <a:rPr lang="en-US" smtClean="0"/>
              <a:t>‹#›</a:t>
            </a:fld>
            <a:endParaRPr lang="en-US"/>
          </a:p>
        </p:txBody>
      </p:sp>
    </p:spTree>
    <p:extLst>
      <p:ext uri="{BB962C8B-B14F-4D97-AF65-F5344CB8AC3E}">
        <p14:creationId xmlns:p14="http://schemas.microsoft.com/office/powerpoint/2010/main" val="4063585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20" name="Group 19"/>
          <p:cNvGrpSpPr/>
          <p:nvPr/>
        </p:nvGrpSpPr>
        <p:grpSpPr>
          <a:xfrm>
            <a:off x="0" y="45720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3" y="4711617"/>
            <a:ext cx="6894770" cy="544482"/>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31639" y="609598"/>
            <a:ext cx="6896534"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3401" y="5256098"/>
            <a:ext cx="6894772" cy="5478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699668A-08BC-4B7D-9900-61A6EE511969}" type="datetimeFigureOut">
              <a:rPr lang="en-US" smtClean="0"/>
              <a:t>3/9/2024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11310"/>
            <a:ext cx="1149836" cy="1090789"/>
          </a:xfrm>
        </p:spPr>
        <p:txBody>
          <a:bodyPr/>
          <a:lstStyle/>
          <a:p>
            <a:fld id="{72E14ACC-BB29-492A-A5E5-DECE3A708203}" type="slidenum">
              <a:rPr lang="en-US" smtClean="0"/>
              <a:t>‹#›</a:t>
            </a:fld>
            <a:endParaRPr lang="en-US"/>
          </a:p>
        </p:txBody>
      </p:sp>
    </p:spTree>
    <p:extLst>
      <p:ext uri="{BB962C8B-B14F-4D97-AF65-F5344CB8AC3E}">
        <p14:creationId xmlns:p14="http://schemas.microsoft.com/office/powerpoint/2010/main" val="3259398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21" name="Group 20"/>
          <p:cNvGrpSpPr/>
          <p:nvPr/>
        </p:nvGrpSpPr>
        <p:grpSpPr>
          <a:xfrm>
            <a:off x="0" y="4572000"/>
            <a:ext cx="9161969" cy="1677035"/>
            <a:chOff x="0" y="2895600"/>
            <a:chExt cx="9161969" cy="1677035"/>
          </a:xfrm>
        </p:grpSpPr>
        <p:pic>
          <p:nvPicPr>
            <p:cNvPr id="22" name="Picture 21"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3" name="Picture 22"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4" name="Rectangle 23"/>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24255" y="609597"/>
            <a:ext cx="6896534"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8" y="4710340"/>
            <a:ext cx="6889151" cy="1101764"/>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699668A-08BC-4B7D-9900-61A6EE511969}" type="datetimeFigureOut">
              <a:rPr lang="en-US" smtClean="0"/>
              <a:t>3/9/2024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11616"/>
            <a:ext cx="1149836" cy="1090789"/>
          </a:xfrm>
        </p:spPr>
        <p:txBody>
          <a:bodyPr/>
          <a:lstStyle/>
          <a:p>
            <a:fld id="{72E14ACC-BB29-492A-A5E5-DECE3A708203}" type="slidenum">
              <a:rPr lang="en-US" smtClean="0"/>
              <a:t>‹#›</a:t>
            </a:fld>
            <a:endParaRPr lang="en-US"/>
          </a:p>
        </p:txBody>
      </p:sp>
    </p:spTree>
    <p:extLst>
      <p:ext uri="{BB962C8B-B14F-4D97-AF65-F5344CB8AC3E}">
        <p14:creationId xmlns:p14="http://schemas.microsoft.com/office/powerpoint/2010/main" val="31693011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29" name="Group 28"/>
          <p:cNvGrpSpPr/>
          <p:nvPr/>
        </p:nvGrpSpPr>
        <p:grpSpPr>
          <a:xfrm>
            <a:off x="0" y="4572000"/>
            <a:ext cx="9161969" cy="1677035"/>
            <a:chOff x="0" y="2895600"/>
            <a:chExt cx="9161969" cy="1677035"/>
          </a:xfrm>
        </p:grpSpPr>
        <p:pic>
          <p:nvPicPr>
            <p:cNvPr id="30" name="Picture 29"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1" name="Picture 30"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2" name="Rectangle 31"/>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67921" y="616983"/>
            <a:ext cx="642514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989438" y="3660763"/>
            <a:ext cx="5987731"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531638" y="4710340"/>
            <a:ext cx="6903919" cy="1101764"/>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699668A-08BC-4B7D-9900-61A6EE511969}" type="datetimeFigureOut">
              <a:rPr lang="en-US" smtClean="0"/>
              <a:t>3/9/2024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09926"/>
            <a:ext cx="1149836" cy="1090789"/>
          </a:xfrm>
        </p:spPr>
        <p:txBody>
          <a:bodyPr/>
          <a:lstStyle/>
          <a:p>
            <a:fld id="{72E14ACC-BB29-492A-A5E5-DECE3A708203}" type="slidenum">
              <a:rPr lang="en-US" smtClean="0"/>
              <a:t>‹#›</a:t>
            </a:fld>
            <a:endParaRPr lang="en-US"/>
          </a:p>
        </p:txBody>
      </p:sp>
      <p:sp>
        <p:nvSpPr>
          <p:cNvPr id="27" name="TextBox 26"/>
          <p:cNvSpPr txBox="1"/>
          <p:nvPr/>
        </p:nvSpPr>
        <p:spPr>
          <a:xfrm>
            <a:off x="270932" y="748116"/>
            <a:ext cx="5334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28" name="TextBox 27"/>
          <p:cNvSpPr txBox="1"/>
          <p:nvPr/>
        </p:nvSpPr>
        <p:spPr>
          <a:xfrm>
            <a:off x="6967191" y="2998573"/>
            <a:ext cx="457200" cy="584777"/>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40293026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22" name="Group 21"/>
          <p:cNvGrpSpPr/>
          <p:nvPr/>
        </p:nvGrpSpPr>
        <p:grpSpPr>
          <a:xfrm>
            <a:off x="0" y="4572000"/>
            <a:ext cx="9161969" cy="1677035"/>
            <a:chOff x="0" y="2895600"/>
            <a:chExt cx="9161969" cy="1677035"/>
          </a:xfrm>
        </p:grpSpPr>
        <p:pic>
          <p:nvPicPr>
            <p:cNvPr id="23" name="Picture 22"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4" name="Picture 23"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5" name="Rectangle 24"/>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8" y="4710340"/>
            <a:ext cx="6896534" cy="589812"/>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9" y="5300150"/>
            <a:ext cx="6896534" cy="51195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699668A-08BC-4B7D-9900-61A6EE511969}" type="datetimeFigureOut">
              <a:rPr lang="en-US" smtClean="0"/>
              <a:t>3/9/2024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09926"/>
            <a:ext cx="1149836" cy="1090789"/>
          </a:xfrm>
        </p:spPr>
        <p:txBody>
          <a:bodyPr/>
          <a:lstStyle/>
          <a:p>
            <a:fld id="{72E14ACC-BB29-492A-A5E5-DECE3A708203}" type="slidenum">
              <a:rPr lang="en-US" smtClean="0"/>
              <a:t>‹#›</a:t>
            </a:fld>
            <a:endParaRPr lang="en-US"/>
          </a:p>
        </p:txBody>
      </p:sp>
    </p:spTree>
    <p:extLst>
      <p:ext uri="{BB962C8B-B14F-4D97-AF65-F5344CB8AC3E}">
        <p14:creationId xmlns:p14="http://schemas.microsoft.com/office/powerpoint/2010/main" val="37438663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grpSp>
        <p:nvGrpSpPr>
          <p:cNvPr id="23" name="Group 22"/>
          <p:cNvGrpSpPr/>
          <p:nvPr/>
        </p:nvGrpSpPr>
        <p:grpSpPr>
          <a:xfrm>
            <a:off x="0" y="6096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532629" y="2329489"/>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539777" y="3015290"/>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2878413"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2879710" y="3007906"/>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226136"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233520" y="3007905"/>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699668A-08BC-4B7D-9900-61A6EE511969}" type="datetimeFigureOut">
              <a:rPr lang="en-US" smtClean="0"/>
              <a:t>3/9/2024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E14ACC-BB29-492A-A5E5-DECE3A708203}" type="slidenum">
              <a:rPr lang="en-US" smtClean="0"/>
              <a:t>‹#›</a:t>
            </a:fld>
            <a:endParaRPr lang="en-US"/>
          </a:p>
        </p:txBody>
      </p:sp>
    </p:spTree>
    <p:extLst>
      <p:ext uri="{BB962C8B-B14F-4D97-AF65-F5344CB8AC3E}">
        <p14:creationId xmlns:p14="http://schemas.microsoft.com/office/powerpoint/2010/main" val="39415474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grpSp>
        <p:nvGrpSpPr>
          <p:cNvPr id="34" name="Group 33"/>
          <p:cNvGrpSpPr/>
          <p:nvPr/>
        </p:nvGrpSpPr>
        <p:grpSpPr>
          <a:xfrm>
            <a:off x="0" y="609600"/>
            <a:ext cx="9161969" cy="1677035"/>
            <a:chOff x="0" y="2895600"/>
            <a:chExt cx="9161969" cy="1677035"/>
          </a:xfrm>
        </p:grpSpPr>
        <p:pic>
          <p:nvPicPr>
            <p:cNvPr id="35" name="Picture 34"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6" name="Picture 35"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7" name="Rectangle 36"/>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532391" y="4297503"/>
            <a:ext cx="2192257"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532391" y="2336873"/>
            <a:ext cx="219225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532391" y="4873765"/>
            <a:ext cx="219225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2870497" y="4297503"/>
            <a:ext cx="221507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2870497" y="2336873"/>
            <a:ext cx="221507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2869483" y="4873764"/>
            <a:ext cx="2218004"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231028" y="4297503"/>
            <a:ext cx="2194333"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5231027" y="2336873"/>
            <a:ext cx="2194333"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230934" y="4873762"/>
            <a:ext cx="2197239"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699668A-08BC-4B7D-9900-61A6EE511969}" type="datetimeFigureOut">
              <a:rPr lang="en-US" smtClean="0"/>
              <a:t>3/9/2024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E14ACC-BB29-492A-A5E5-DECE3A708203}" type="slidenum">
              <a:rPr lang="en-US" smtClean="0"/>
              <a:t>‹#›</a:t>
            </a:fld>
            <a:endParaRPr lang="en-US"/>
          </a:p>
        </p:txBody>
      </p:sp>
    </p:spTree>
    <p:extLst>
      <p:ext uri="{BB962C8B-B14F-4D97-AF65-F5344CB8AC3E}">
        <p14:creationId xmlns:p14="http://schemas.microsoft.com/office/powerpoint/2010/main" val="34222921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6" name="Group 15"/>
          <p:cNvGrpSpPr/>
          <p:nvPr/>
        </p:nvGrpSpPr>
        <p:grpSpPr>
          <a:xfrm>
            <a:off x="0" y="609600"/>
            <a:ext cx="9161969" cy="1677035"/>
            <a:chOff x="0" y="2895600"/>
            <a:chExt cx="9161969" cy="1677035"/>
          </a:xfrm>
        </p:grpSpPr>
        <p:pic>
          <p:nvPicPr>
            <p:cNvPr id="17" name="Picture 16"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8" name="Picture 17"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9" name="Rectangle 18"/>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99668A-08BC-4B7D-9900-61A6EE511969}" type="datetimeFigureOut">
              <a:rPr lang="en-US" smtClean="0"/>
              <a:t>3/9/2024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E14ACC-BB29-492A-A5E5-DECE3A708203}" type="slidenum">
              <a:rPr lang="en-US" smtClean="0"/>
              <a:t>‹#›</a:t>
            </a:fld>
            <a:endParaRPr lang="en-US"/>
          </a:p>
        </p:txBody>
      </p:sp>
    </p:spTree>
    <p:extLst>
      <p:ext uri="{BB962C8B-B14F-4D97-AF65-F5344CB8AC3E}">
        <p14:creationId xmlns:p14="http://schemas.microsoft.com/office/powerpoint/2010/main" val="30082115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4" name="Group 13"/>
          <p:cNvGrpSpPr/>
          <p:nvPr/>
        </p:nvGrpSpPr>
        <p:grpSpPr>
          <a:xfrm rot="5400000">
            <a:off x="4575305" y="2747178"/>
            <a:ext cx="6862555" cy="1368199"/>
            <a:chOff x="2281445" y="609600"/>
            <a:chExt cx="6862555" cy="1368199"/>
          </a:xfrm>
        </p:grpSpPr>
        <p:sp>
          <p:nvSpPr>
            <p:cNvPr id="12" name="Rectangle 11"/>
            <p:cNvSpPr/>
            <p:nvPr/>
          </p:nvSpPr>
          <p:spPr bwMode="ltGray">
            <a:xfrm>
              <a:off x="2281445" y="609601"/>
              <a:ext cx="5285695"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464798" y="609597"/>
            <a:ext cx="1069602" cy="446193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0241" y="609598"/>
            <a:ext cx="6576359"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029144" y="5936188"/>
            <a:ext cx="2057400" cy="365125"/>
          </a:xfrm>
        </p:spPr>
        <p:txBody>
          <a:bodyPr/>
          <a:lstStyle/>
          <a:p>
            <a:fld id="{4699668A-08BC-4B7D-9900-61A6EE511969}" type="datetimeFigureOut">
              <a:rPr lang="en-US" smtClean="0"/>
              <a:t>3/9/2024</a:t>
            </a:fld>
            <a:endParaRPr lang="en-US"/>
          </a:p>
        </p:txBody>
      </p:sp>
      <p:sp>
        <p:nvSpPr>
          <p:cNvPr id="5" name="Footer Placeholder 4"/>
          <p:cNvSpPr>
            <a:spLocks noGrp="1"/>
          </p:cNvSpPr>
          <p:nvPr>
            <p:ph type="ftr" sz="quarter" idx="11"/>
          </p:nvPr>
        </p:nvSpPr>
        <p:spPr>
          <a:xfrm>
            <a:off x="510241" y="5936189"/>
            <a:ext cx="4518959" cy="365125"/>
          </a:xfrm>
        </p:spPr>
        <p:txBody>
          <a:bodyPr/>
          <a:lstStyle/>
          <a:p>
            <a:endParaRPr lang="en-US"/>
          </a:p>
        </p:txBody>
      </p:sp>
      <p:sp>
        <p:nvSpPr>
          <p:cNvPr id="6" name="Slide Number Placeholder 5"/>
          <p:cNvSpPr>
            <a:spLocks noGrp="1"/>
          </p:cNvSpPr>
          <p:nvPr>
            <p:ph type="sldNum" sz="quarter" idx="12"/>
          </p:nvPr>
        </p:nvSpPr>
        <p:spPr>
          <a:xfrm>
            <a:off x="7431152" y="5432500"/>
            <a:ext cx="1149636" cy="1273100"/>
          </a:xfrm>
        </p:spPr>
        <p:txBody>
          <a:bodyPr anchor="t"/>
          <a:lstStyle>
            <a:lvl1pPr algn="ctr">
              <a:defRPr/>
            </a:lvl1pPr>
          </a:lstStyle>
          <a:p>
            <a:fld id="{72E14ACC-BB29-492A-A5E5-DECE3A708203}" type="slidenum">
              <a:rPr lang="en-US" smtClean="0"/>
              <a:t>‹#›</a:t>
            </a:fld>
            <a:endParaRPr lang="en-US"/>
          </a:p>
        </p:txBody>
      </p:sp>
    </p:spTree>
    <p:extLst>
      <p:ext uri="{BB962C8B-B14F-4D97-AF65-F5344CB8AC3E}">
        <p14:creationId xmlns:p14="http://schemas.microsoft.com/office/powerpoint/2010/main" val="15085271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7" name="Group 26"/>
          <p:cNvGrpSpPr/>
          <p:nvPr/>
        </p:nvGrpSpPr>
        <p:grpSpPr>
          <a:xfrm>
            <a:off x="0" y="609600"/>
            <a:ext cx="9161969" cy="1677035"/>
            <a:chOff x="0" y="2895600"/>
            <a:chExt cx="9161969" cy="1677035"/>
          </a:xfrm>
        </p:grpSpPr>
        <p:pic>
          <p:nvPicPr>
            <p:cNvPr id="28" name="Picture 2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9" name="Picture 2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0" name="Rectangle 2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3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99668A-08BC-4B7D-9900-61A6EE511969}" type="datetimeFigureOut">
              <a:rPr lang="en-US" smtClean="0"/>
              <a:t>3/9/2024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E14ACC-BB29-492A-A5E5-DECE3A708203}" type="slidenum">
              <a:rPr lang="en-US" smtClean="0"/>
              <a:t>‹#›</a:t>
            </a:fld>
            <a:endParaRPr lang="en-US"/>
          </a:p>
        </p:txBody>
      </p:sp>
    </p:spTree>
    <p:extLst>
      <p:ext uri="{BB962C8B-B14F-4D97-AF65-F5344CB8AC3E}">
        <p14:creationId xmlns:p14="http://schemas.microsoft.com/office/powerpoint/2010/main" val="2609204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8" name="Group 17"/>
          <p:cNvGrpSpPr/>
          <p:nvPr/>
        </p:nvGrpSpPr>
        <p:grpSpPr>
          <a:xfrm>
            <a:off x="0" y="2728432"/>
            <a:ext cx="9161969" cy="1677035"/>
            <a:chOff x="0" y="2895600"/>
            <a:chExt cx="9161969" cy="1677035"/>
          </a:xfrm>
        </p:grpSpPr>
        <p:pic>
          <p:nvPicPr>
            <p:cNvPr id="19" name="Picture 1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0" name="Picture 1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1" name="Rectangle 2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2869895"/>
            <a:ext cx="688915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531639" y="4232172"/>
            <a:ext cx="688915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65810" y="5936188"/>
            <a:ext cx="2057400" cy="365125"/>
          </a:xfrm>
        </p:spPr>
        <p:txBody>
          <a:bodyPr/>
          <a:lstStyle/>
          <a:p>
            <a:fld id="{4699668A-08BC-4B7D-9900-61A6EE511969}" type="datetimeFigureOut">
              <a:rPr lang="en-US" smtClean="0"/>
              <a:t>3/9/2024</a:t>
            </a:fld>
            <a:endParaRPr lang="en-US"/>
          </a:p>
        </p:txBody>
      </p:sp>
      <p:sp>
        <p:nvSpPr>
          <p:cNvPr id="5" name="Footer Placeholder 4"/>
          <p:cNvSpPr>
            <a:spLocks noGrp="1"/>
          </p:cNvSpPr>
          <p:nvPr>
            <p:ph type="ftr" sz="quarter" idx="11"/>
          </p:nvPr>
        </p:nvSpPr>
        <p:spPr>
          <a:xfrm>
            <a:off x="533400" y="5936189"/>
            <a:ext cx="4834673" cy="365125"/>
          </a:xfrm>
        </p:spPr>
        <p:txBody>
          <a:bodyPr/>
          <a:lstStyle/>
          <a:p>
            <a:endParaRPr lang="en-US"/>
          </a:p>
        </p:txBody>
      </p:sp>
      <p:sp>
        <p:nvSpPr>
          <p:cNvPr id="6" name="Slide Number Placeholder 5"/>
          <p:cNvSpPr>
            <a:spLocks noGrp="1"/>
          </p:cNvSpPr>
          <p:nvPr>
            <p:ph type="sldNum" sz="quarter" idx="12"/>
          </p:nvPr>
        </p:nvSpPr>
        <p:spPr>
          <a:xfrm>
            <a:off x="7856438" y="2869896"/>
            <a:ext cx="1149836" cy="1090789"/>
          </a:xfrm>
        </p:spPr>
        <p:txBody>
          <a:bodyPr/>
          <a:lstStyle/>
          <a:p>
            <a:fld id="{72E14ACC-BB29-492A-A5E5-DECE3A708203}" type="slidenum">
              <a:rPr lang="en-US" smtClean="0"/>
              <a:t>‹#›</a:t>
            </a:fld>
            <a:endParaRPr lang="en-US"/>
          </a:p>
        </p:txBody>
      </p:sp>
    </p:spTree>
    <p:extLst>
      <p:ext uri="{BB962C8B-B14F-4D97-AF65-F5344CB8AC3E}">
        <p14:creationId xmlns:p14="http://schemas.microsoft.com/office/powerpoint/2010/main" val="1102416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0" y="753228"/>
            <a:ext cx="6887390" cy="108093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33400" y="2336873"/>
            <a:ext cx="3357899"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061128" y="2336873"/>
            <a:ext cx="3359661"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699668A-08BC-4B7D-9900-61A6EE511969}" type="datetimeFigureOut">
              <a:rPr lang="en-US" smtClean="0"/>
              <a:t>3/9/2024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E14ACC-BB29-492A-A5E5-DECE3A708203}" type="slidenum">
              <a:rPr lang="en-US" smtClean="0"/>
              <a:t>‹#›</a:t>
            </a:fld>
            <a:endParaRPr lang="en-US"/>
          </a:p>
        </p:txBody>
      </p:sp>
    </p:spTree>
    <p:extLst>
      <p:ext uri="{BB962C8B-B14F-4D97-AF65-F5344CB8AC3E}">
        <p14:creationId xmlns:p14="http://schemas.microsoft.com/office/powerpoint/2010/main" val="2835365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28" name="Group 27"/>
          <p:cNvGrpSpPr/>
          <p:nvPr/>
        </p:nvGrpSpPr>
        <p:grpSpPr>
          <a:xfrm>
            <a:off x="0" y="609600"/>
            <a:ext cx="9161969" cy="1677035"/>
            <a:chOff x="0" y="2895600"/>
            <a:chExt cx="9161969" cy="1677035"/>
          </a:xfrm>
        </p:grpSpPr>
        <p:pic>
          <p:nvPicPr>
            <p:cNvPr id="29" name="Picture 2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0" name="Picture 2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1" name="Rectangle 3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30"/>
            <a:ext cx="6896534"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0988" y="2336874"/>
            <a:ext cx="3145080"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1638" y="3030009"/>
            <a:ext cx="336704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82646" y="2336873"/>
            <a:ext cx="3145527"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061129" y="3030009"/>
            <a:ext cx="3367044"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699668A-08BC-4B7D-9900-61A6EE511969}" type="datetimeFigureOut">
              <a:rPr lang="en-US" smtClean="0"/>
              <a:t>3/9/2024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E14ACC-BB29-492A-A5E5-DECE3A708203}" type="slidenum">
              <a:rPr lang="en-US" smtClean="0"/>
              <a:t>‹#›</a:t>
            </a:fld>
            <a:endParaRPr lang="en-US"/>
          </a:p>
        </p:txBody>
      </p:sp>
    </p:spTree>
    <p:extLst>
      <p:ext uri="{BB962C8B-B14F-4D97-AF65-F5344CB8AC3E}">
        <p14:creationId xmlns:p14="http://schemas.microsoft.com/office/powerpoint/2010/main" val="2879651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p:cNvGrpSpPr/>
          <p:nvPr/>
        </p:nvGrpSpPr>
        <p:grpSpPr>
          <a:xfrm>
            <a:off x="0" y="609600"/>
            <a:ext cx="9161969" cy="1677035"/>
            <a:chOff x="0" y="2895600"/>
            <a:chExt cx="9161969" cy="1677035"/>
          </a:xfrm>
        </p:grpSpPr>
        <p:pic>
          <p:nvPicPr>
            <p:cNvPr id="16" name="Picture 15"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7" name="Picture 16"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8" name="Rectangle 17"/>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699668A-08BC-4B7D-9900-61A6EE511969}" type="datetimeFigureOut">
              <a:rPr lang="en-US" smtClean="0"/>
              <a:t>3/9/2024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E14ACC-BB29-492A-A5E5-DECE3A708203}" type="slidenum">
              <a:rPr lang="en-US" smtClean="0"/>
              <a:t>‹#›</a:t>
            </a:fld>
            <a:endParaRPr lang="en-US"/>
          </a:p>
        </p:txBody>
      </p:sp>
    </p:spTree>
    <p:extLst>
      <p:ext uri="{BB962C8B-B14F-4D97-AF65-F5344CB8AC3E}">
        <p14:creationId xmlns:p14="http://schemas.microsoft.com/office/powerpoint/2010/main" val="3054143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12" name="Picture 11" descr="HD-ShadowShort.png"/>
          <p:cNvPicPr>
            <a:picLocks noChangeAspect="1"/>
          </p:cNvPicPr>
          <p:nvPr/>
        </p:nvPicPr>
        <p:blipFill rotWithShape="1">
          <a:blip r:embed="rId2">
            <a:extLst>
              <a:ext uri="{28A0092B-C50C-407E-A947-70E740481C1C}">
                <a14:useLocalDpi xmlns:a14="http://schemas.microsoft.com/office/drawing/2010/main" val="0"/>
              </a:ext>
            </a:extLst>
          </a:blip>
          <a:srcRect r="9871"/>
          <a:stretch/>
        </p:blipFill>
        <p:spPr>
          <a:xfrm>
            <a:off x="7717217" y="1973262"/>
            <a:ext cx="1444752" cy="144270"/>
          </a:xfrm>
          <a:prstGeom prst="rect">
            <a:avLst/>
          </a:prstGeom>
        </p:spPr>
      </p:pic>
      <p:sp>
        <p:nvSpPr>
          <p:cNvPr id="14" name="Rectangle 13"/>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4699668A-08BC-4B7D-9900-61A6EE511969}" type="datetimeFigureOut">
              <a:rPr lang="en-US" smtClean="0"/>
              <a:t>3/9/2024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E14ACC-BB29-492A-A5E5-DECE3A708203}" type="slidenum">
              <a:rPr lang="en-US" smtClean="0"/>
              <a:t>‹#›</a:t>
            </a:fld>
            <a:endParaRPr lang="en-US"/>
          </a:p>
        </p:txBody>
      </p:sp>
    </p:spTree>
    <p:extLst>
      <p:ext uri="{BB962C8B-B14F-4D97-AF65-F5344CB8AC3E}">
        <p14:creationId xmlns:p14="http://schemas.microsoft.com/office/powerpoint/2010/main" val="4062805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7"/>
            <a:ext cx="6896534"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3514385" y="2336874"/>
            <a:ext cx="3913788"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3401" y="2336873"/>
            <a:ext cx="2796240"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699668A-08BC-4B7D-9900-61A6EE511969}" type="datetimeFigureOut">
              <a:rPr lang="en-US" smtClean="0"/>
              <a:t>3/9/2024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E14ACC-BB29-492A-A5E5-DECE3A708203}" type="slidenum">
              <a:rPr lang="en-US" smtClean="0"/>
              <a:t>‹#›</a:t>
            </a:fld>
            <a:endParaRPr lang="en-US"/>
          </a:p>
        </p:txBody>
      </p:sp>
    </p:spTree>
    <p:extLst>
      <p:ext uri="{BB962C8B-B14F-4D97-AF65-F5344CB8AC3E}">
        <p14:creationId xmlns:p14="http://schemas.microsoft.com/office/powerpoint/2010/main" val="686046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10956" y="2336874"/>
            <a:ext cx="3917217"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1638" y="2336874"/>
            <a:ext cx="2798487"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699668A-08BC-4B7D-9900-61A6EE511969}" type="datetimeFigureOut">
              <a:rPr lang="en-US" smtClean="0"/>
              <a:t>3/9/2024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E14ACC-BB29-492A-A5E5-DECE3A708203}" type="slidenum">
              <a:rPr lang="en-US" smtClean="0"/>
              <a:t>‹#›</a:t>
            </a:fld>
            <a:endParaRPr lang="en-US"/>
          </a:p>
        </p:txBody>
      </p:sp>
    </p:spTree>
    <p:extLst>
      <p:ext uri="{BB962C8B-B14F-4D97-AF65-F5344CB8AC3E}">
        <p14:creationId xmlns:p14="http://schemas.microsoft.com/office/powerpoint/2010/main" val="2044809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7" name="Picture 3" descr="C:\Users\James\Desktop\msft\Berlin\build Assets\hashOverlaySD-FullResolve.png"/>
          <p:cNvPicPr>
            <a:picLocks noChangeAspect="1" noChangeArrowheads="1"/>
          </p:cNvPicPr>
          <p:nvPr/>
        </p:nvPicPr>
        <p:blipFill>
          <a:blip r:embed="rId19">
            <a:alphaModFix amt="10000"/>
            <a:extLst>
              <a:ext uri="{28A0092B-C50C-407E-A947-70E740481C1C}">
                <a14:useLocalDpi xmlns:a14="http://schemas.microsoft.com/office/drawing/2010/main" val="0"/>
              </a:ext>
            </a:extLst>
          </a:blip>
          <a:srcRect/>
          <a:stretch>
            <a:fillRect/>
          </a:stretch>
        </p:blipFill>
        <p:spPr bwMode="auto">
          <a:xfrm>
            <a:off x="0" y="1"/>
            <a:ext cx="9144000" cy="6858000"/>
          </a:xfrm>
          <a:prstGeom prst="rect">
            <a:avLst/>
          </a:prstGeom>
          <a:extLst>
            <a:ext uri="{909E8E84-426E-40dd-AFC4-6F175D3DCCD1}">
              <a14:hiddenFill xmlns:a14="http://schemas.microsoft.com/office/drawing/2010/main" xmlns="">
                <a:solidFill>
                  <a:srgbClr val="FFFFFF"/>
                </a:solidFill>
              </a14:hiddenFill>
            </a:ext>
          </a:extLst>
        </p:spPr>
      </p:pic>
      <p:sp>
        <p:nvSpPr>
          <p:cNvPr id="2" name="Title Placeholder 1"/>
          <p:cNvSpPr>
            <a:spLocks noGrp="1"/>
          </p:cNvSpPr>
          <p:nvPr>
            <p:ph type="title"/>
          </p:nvPr>
        </p:nvSpPr>
        <p:spPr>
          <a:xfrm>
            <a:off x="531639" y="753228"/>
            <a:ext cx="6896534"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2336873"/>
            <a:ext cx="6887389"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67881" y="5936188"/>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699668A-08BC-4B7D-9900-61A6EE511969}" type="datetimeFigureOut">
              <a:rPr lang="en-US" smtClean="0"/>
              <a:t>3/9/2024</a:t>
            </a:fld>
            <a:endParaRPr lang="en-US"/>
          </a:p>
        </p:txBody>
      </p:sp>
      <p:sp>
        <p:nvSpPr>
          <p:cNvPr id="5" name="Footer Placeholder 4"/>
          <p:cNvSpPr>
            <a:spLocks noGrp="1"/>
          </p:cNvSpPr>
          <p:nvPr>
            <p:ph type="ftr" sz="quarter" idx="3"/>
          </p:nvPr>
        </p:nvSpPr>
        <p:spPr>
          <a:xfrm>
            <a:off x="533400" y="5936189"/>
            <a:ext cx="4834673"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848600" y="753228"/>
            <a:ext cx="1157674"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72E14ACC-BB29-492A-A5E5-DECE3A708203}" type="slidenum">
              <a:rPr lang="en-US" smtClean="0"/>
              <a:t>‹#›</a:t>
            </a:fld>
            <a:endParaRPr lang="en-US"/>
          </a:p>
        </p:txBody>
      </p:sp>
    </p:spTree>
    <p:extLst>
      <p:ext uri="{BB962C8B-B14F-4D97-AF65-F5344CB8AC3E}">
        <p14:creationId xmlns:p14="http://schemas.microsoft.com/office/powerpoint/2010/main" val="1852257047"/>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9F227-3A64-92E5-1AD2-560B76A7A2EC}"/>
              </a:ext>
            </a:extLst>
          </p:cNvPr>
          <p:cNvSpPr>
            <a:spLocks noGrp="1"/>
          </p:cNvSpPr>
          <p:nvPr>
            <p:ph type="ctrTitle"/>
          </p:nvPr>
        </p:nvSpPr>
        <p:spPr>
          <a:xfrm>
            <a:off x="4251482" y="2596060"/>
            <a:ext cx="2481606" cy="923330"/>
          </a:xfrm>
        </p:spPr>
        <p:txBody>
          <a:bodyPr wrap="square">
            <a:spAutoFit/>
          </a:bodyPr>
          <a:lstStyle/>
          <a:p>
            <a:pPr algn="r"/>
            <a:r>
              <a:rPr lang="en-US" sz="6000" b="1" dirty="0">
                <a:latin typeface="+mn-lt"/>
              </a:rPr>
              <a:t>Gossip</a:t>
            </a:r>
          </a:p>
        </p:txBody>
      </p:sp>
      <p:sp>
        <p:nvSpPr>
          <p:cNvPr id="3" name="Subtitle 2">
            <a:extLst>
              <a:ext uri="{FF2B5EF4-FFF2-40B4-BE49-F238E27FC236}">
                <a16:creationId xmlns:a16="http://schemas.microsoft.com/office/drawing/2014/main" id="{ED7D3D93-2EA9-92D5-1937-5DD50787E499}"/>
              </a:ext>
            </a:extLst>
          </p:cNvPr>
          <p:cNvSpPr>
            <a:spLocks noGrp="1"/>
          </p:cNvSpPr>
          <p:nvPr>
            <p:ph type="subTitle" idx="1"/>
          </p:nvPr>
        </p:nvSpPr>
        <p:spPr>
          <a:xfrm>
            <a:off x="4407024" y="3800005"/>
            <a:ext cx="2326064" cy="424732"/>
          </a:xfrm>
        </p:spPr>
        <p:txBody>
          <a:bodyPr wrap="square">
            <a:spAutoFit/>
          </a:bodyPr>
          <a:lstStyle/>
          <a:p>
            <a:pPr algn="r"/>
            <a:r>
              <a:rPr lang="en-US" sz="2400" b="1" dirty="0"/>
              <a:t>Romans</a:t>
            </a:r>
            <a:r>
              <a:rPr lang="en-US" b="1" dirty="0"/>
              <a:t> 1:28-32</a:t>
            </a:r>
          </a:p>
        </p:txBody>
      </p:sp>
    </p:spTree>
    <p:extLst>
      <p:ext uri="{BB962C8B-B14F-4D97-AF65-F5344CB8AC3E}">
        <p14:creationId xmlns:p14="http://schemas.microsoft.com/office/powerpoint/2010/main" val="486902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1E0DE5-4C80-DA76-30D6-974ADED4BF0E}"/>
              </a:ext>
            </a:extLst>
          </p:cNvPr>
          <p:cNvSpPr>
            <a:spLocks noGrp="1"/>
          </p:cNvSpPr>
          <p:nvPr>
            <p:ph idx="1"/>
          </p:nvPr>
        </p:nvSpPr>
        <p:spPr>
          <a:xfrm>
            <a:off x="531639" y="2336873"/>
            <a:ext cx="8404971" cy="4069319"/>
          </a:xfrm>
        </p:spPr>
        <p:txBody>
          <a:bodyPr>
            <a:spAutoFit/>
          </a:bodyPr>
          <a:lstStyle/>
          <a:p>
            <a:r>
              <a:rPr lang="en-US" dirty="0"/>
              <a:t>I Timothy 5:3-13 – Paul tells that the church is obligated to support certain widows but to refuse support to some others</a:t>
            </a:r>
          </a:p>
          <a:p>
            <a:pPr lvl="1"/>
            <a:r>
              <a:rPr lang="en-US" sz="2400" dirty="0"/>
              <a:t>Verse 3 – “Honor widows who are really widows”</a:t>
            </a:r>
          </a:p>
          <a:p>
            <a:pPr lvl="1"/>
            <a:r>
              <a:rPr lang="en-US" sz="2400" dirty="0"/>
              <a:t>Verse 11 – “But refuse the younger widows …”</a:t>
            </a:r>
          </a:p>
          <a:p>
            <a:pPr lvl="1"/>
            <a:r>
              <a:rPr lang="en-US" sz="2400" dirty="0"/>
              <a:t>Idle people tend to engage in idle talk</a:t>
            </a:r>
          </a:p>
          <a:p>
            <a:pPr lvl="1"/>
            <a:r>
              <a:rPr lang="en-US" sz="2400" dirty="0"/>
              <a:t>“Busybodies” – “… used of people who scurry about fussing over, and meddling in, other peoples’ affairs” (Complete Word Study Dictionary)</a:t>
            </a:r>
          </a:p>
          <a:p>
            <a:pPr lvl="1"/>
            <a:r>
              <a:rPr lang="en-US" sz="2400" dirty="0"/>
              <a:t>Matthew 5:37 – “But let your ‘Yes’ be ‘Yes,’ and your ‘No,’ ‘No’”</a:t>
            </a:r>
          </a:p>
        </p:txBody>
      </p:sp>
      <p:sp>
        <p:nvSpPr>
          <p:cNvPr id="4" name="Title 1">
            <a:extLst>
              <a:ext uri="{FF2B5EF4-FFF2-40B4-BE49-F238E27FC236}">
                <a16:creationId xmlns:a16="http://schemas.microsoft.com/office/drawing/2014/main" id="{E797C773-C4D8-7291-E75C-44F1C04BAF6B}"/>
              </a:ext>
            </a:extLst>
          </p:cNvPr>
          <p:cNvSpPr>
            <a:spLocks noGrp="1"/>
          </p:cNvSpPr>
          <p:nvPr>
            <p:ph type="title"/>
          </p:nvPr>
        </p:nvSpPr>
        <p:spPr>
          <a:xfrm>
            <a:off x="531639" y="970531"/>
            <a:ext cx="6896534" cy="646331"/>
          </a:xfrm>
        </p:spPr>
        <p:txBody>
          <a:bodyPr>
            <a:spAutoFit/>
          </a:bodyPr>
          <a:lstStyle/>
          <a:p>
            <a:r>
              <a:rPr lang="en-US" sz="4000" b="1" dirty="0"/>
              <a:t>“Every Idle Word”</a:t>
            </a:r>
          </a:p>
        </p:txBody>
      </p:sp>
    </p:spTree>
    <p:extLst>
      <p:ext uri="{BB962C8B-B14F-4D97-AF65-F5344CB8AC3E}">
        <p14:creationId xmlns:p14="http://schemas.microsoft.com/office/powerpoint/2010/main" val="3094186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1E0DE5-4C80-DA76-30D6-974ADED4BF0E}"/>
              </a:ext>
            </a:extLst>
          </p:cNvPr>
          <p:cNvSpPr>
            <a:spLocks noGrp="1"/>
          </p:cNvSpPr>
          <p:nvPr>
            <p:ph idx="1"/>
          </p:nvPr>
        </p:nvSpPr>
        <p:spPr>
          <a:xfrm>
            <a:off x="531639" y="2336873"/>
            <a:ext cx="8404971" cy="4261679"/>
          </a:xfrm>
        </p:spPr>
        <p:txBody>
          <a:bodyPr>
            <a:spAutoFit/>
          </a:bodyPr>
          <a:lstStyle/>
          <a:p>
            <a:r>
              <a:rPr lang="en-US" dirty="0"/>
              <a:t>I Peter 4:14-16 – “… let none of you suffer as a … busybody …”</a:t>
            </a:r>
          </a:p>
          <a:p>
            <a:r>
              <a:rPr lang="en-US" dirty="0"/>
              <a:t>Consider the various type of slander</a:t>
            </a:r>
          </a:p>
          <a:p>
            <a:pPr lvl="1"/>
            <a:r>
              <a:rPr lang="en-US" sz="2400" dirty="0"/>
              <a:t>Publicly criticizing with an “I’m joking” at the end</a:t>
            </a:r>
          </a:p>
          <a:p>
            <a:pPr lvl="1"/>
            <a:r>
              <a:rPr lang="en-US" sz="2400" dirty="0"/>
              <a:t>“Snarky” remarks meant to hurt or express an opposing opinion</a:t>
            </a:r>
          </a:p>
          <a:p>
            <a:pPr lvl="1"/>
            <a:r>
              <a:rPr lang="en-US" sz="2400" dirty="0"/>
              <a:t>Back handed compliments like, “I really like that scarf, but couldn’t you have worn a matching one?”</a:t>
            </a:r>
          </a:p>
          <a:p>
            <a:pPr lvl="1"/>
            <a:r>
              <a:rPr lang="en-US" sz="2400" dirty="0"/>
              <a:t>Positive words with non-verbal disapproval</a:t>
            </a:r>
          </a:p>
          <a:p>
            <a:r>
              <a:rPr lang="en-US" dirty="0"/>
              <a:t>REMEMBER: Is our speech with love for one another or meant to hurt?</a:t>
            </a:r>
          </a:p>
        </p:txBody>
      </p:sp>
      <p:sp>
        <p:nvSpPr>
          <p:cNvPr id="4" name="Title 1">
            <a:extLst>
              <a:ext uri="{FF2B5EF4-FFF2-40B4-BE49-F238E27FC236}">
                <a16:creationId xmlns:a16="http://schemas.microsoft.com/office/drawing/2014/main" id="{E797C773-C4D8-7291-E75C-44F1C04BAF6B}"/>
              </a:ext>
            </a:extLst>
          </p:cNvPr>
          <p:cNvSpPr>
            <a:spLocks noGrp="1"/>
          </p:cNvSpPr>
          <p:nvPr>
            <p:ph type="title"/>
          </p:nvPr>
        </p:nvSpPr>
        <p:spPr>
          <a:xfrm>
            <a:off x="531639" y="970531"/>
            <a:ext cx="6896534" cy="646331"/>
          </a:xfrm>
        </p:spPr>
        <p:txBody>
          <a:bodyPr>
            <a:spAutoFit/>
          </a:bodyPr>
          <a:lstStyle/>
          <a:p>
            <a:r>
              <a:rPr lang="en-US" sz="4000" b="1" dirty="0"/>
              <a:t>“Every Idle Word”</a:t>
            </a:r>
          </a:p>
        </p:txBody>
      </p:sp>
    </p:spTree>
    <p:extLst>
      <p:ext uri="{BB962C8B-B14F-4D97-AF65-F5344CB8AC3E}">
        <p14:creationId xmlns:p14="http://schemas.microsoft.com/office/powerpoint/2010/main" val="1243635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1E0DE5-4C80-DA76-30D6-974ADED4BF0E}"/>
              </a:ext>
            </a:extLst>
          </p:cNvPr>
          <p:cNvSpPr>
            <a:spLocks noGrp="1"/>
          </p:cNvSpPr>
          <p:nvPr>
            <p:ph idx="1"/>
          </p:nvPr>
        </p:nvSpPr>
        <p:spPr>
          <a:xfrm>
            <a:off x="531639" y="2336873"/>
            <a:ext cx="8404971" cy="4389920"/>
          </a:xfrm>
        </p:spPr>
        <p:txBody>
          <a:bodyPr>
            <a:spAutoFit/>
          </a:bodyPr>
          <a:lstStyle/>
          <a:p>
            <a:r>
              <a:rPr lang="en-US" dirty="0"/>
              <a:t>Remember: Those that slander (backbite), engage in foolish or coarse joking, and those who participate with them, engage in sin as evil as fornication</a:t>
            </a:r>
          </a:p>
          <a:p>
            <a:r>
              <a:rPr lang="en-US" dirty="0"/>
              <a:t>Ephesians 5:1-10 – “Therefore be imitators of God as dear children …”</a:t>
            </a:r>
          </a:p>
          <a:p>
            <a:r>
              <a:rPr lang="en-US" dirty="0"/>
              <a:t>As a Christian do you occasionally slip-up and:</a:t>
            </a:r>
          </a:p>
          <a:p>
            <a:pPr lvl="1"/>
            <a:r>
              <a:rPr lang="en-US" sz="2400" dirty="0"/>
              <a:t>Commit a murder here and there</a:t>
            </a:r>
          </a:p>
          <a:p>
            <a:pPr lvl="1"/>
            <a:r>
              <a:rPr lang="en-US" sz="2400" dirty="0"/>
              <a:t>Burglarize a home</a:t>
            </a:r>
          </a:p>
          <a:p>
            <a:pPr lvl="1"/>
            <a:r>
              <a:rPr lang="en-US" sz="2400" dirty="0"/>
              <a:t>Steal from the store</a:t>
            </a:r>
          </a:p>
          <a:p>
            <a:pPr lvl="1"/>
            <a:r>
              <a:rPr lang="en-US" sz="2400" dirty="0"/>
              <a:t>Gossip or slander, engage in idle talk or rumors</a:t>
            </a:r>
          </a:p>
          <a:p>
            <a:r>
              <a:rPr lang="en-US" dirty="0"/>
              <a:t>According to the Bible, these sins are all equal</a:t>
            </a:r>
          </a:p>
        </p:txBody>
      </p:sp>
      <p:sp>
        <p:nvSpPr>
          <p:cNvPr id="4" name="Title 1">
            <a:extLst>
              <a:ext uri="{FF2B5EF4-FFF2-40B4-BE49-F238E27FC236}">
                <a16:creationId xmlns:a16="http://schemas.microsoft.com/office/drawing/2014/main" id="{E797C773-C4D8-7291-E75C-44F1C04BAF6B}"/>
              </a:ext>
            </a:extLst>
          </p:cNvPr>
          <p:cNvSpPr>
            <a:spLocks noGrp="1"/>
          </p:cNvSpPr>
          <p:nvPr>
            <p:ph type="title"/>
          </p:nvPr>
        </p:nvSpPr>
        <p:spPr>
          <a:xfrm>
            <a:off x="531639" y="970531"/>
            <a:ext cx="6896534" cy="646331"/>
          </a:xfrm>
        </p:spPr>
        <p:txBody>
          <a:bodyPr>
            <a:spAutoFit/>
          </a:bodyPr>
          <a:lstStyle/>
          <a:p>
            <a:r>
              <a:rPr lang="en-US" sz="4000" b="1" dirty="0"/>
              <a:t>“Every Idle Word”</a:t>
            </a:r>
          </a:p>
        </p:txBody>
      </p:sp>
    </p:spTree>
    <p:extLst>
      <p:ext uri="{BB962C8B-B14F-4D97-AF65-F5344CB8AC3E}">
        <p14:creationId xmlns:p14="http://schemas.microsoft.com/office/powerpoint/2010/main" val="3537786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1E0DE5-4C80-DA76-30D6-974ADED4BF0E}"/>
              </a:ext>
            </a:extLst>
          </p:cNvPr>
          <p:cNvSpPr>
            <a:spLocks noGrp="1"/>
          </p:cNvSpPr>
          <p:nvPr>
            <p:ph idx="1"/>
          </p:nvPr>
        </p:nvSpPr>
        <p:spPr>
          <a:xfrm>
            <a:off x="531639" y="2336873"/>
            <a:ext cx="7905351" cy="3929281"/>
          </a:xfrm>
        </p:spPr>
        <p:txBody>
          <a:bodyPr wrap="square">
            <a:spAutoFit/>
          </a:bodyPr>
          <a:lstStyle/>
          <a:p>
            <a:r>
              <a:rPr lang="en-US" dirty="0"/>
              <a:t>Gossip and slander disqualify a person for spiritual leadership – I Timothy 3:10-12 – “… being found blameless”</a:t>
            </a:r>
          </a:p>
          <a:p>
            <a:r>
              <a:rPr lang="en-US" dirty="0"/>
              <a:t>Gossip always contributes to a problem and never to a solution</a:t>
            </a:r>
          </a:p>
          <a:p>
            <a:r>
              <a:rPr lang="en-US" dirty="0"/>
              <a:t>Gossip destroys friendships and cripples churches</a:t>
            </a:r>
          </a:p>
          <a:p>
            <a:r>
              <a:rPr lang="en-US" dirty="0"/>
              <a:t>Gossip always distorts and exaggerates, it is never a reliable source of truth</a:t>
            </a:r>
          </a:p>
          <a:p>
            <a:r>
              <a:rPr lang="en-US" dirty="0"/>
              <a:t>Those who gossip and slander are not in fellowship with God</a:t>
            </a:r>
          </a:p>
        </p:txBody>
      </p:sp>
      <p:sp>
        <p:nvSpPr>
          <p:cNvPr id="4" name="Title 1">
            <a:extLst>
              <a:ext uri="{FF2B5EF4-FFF2-40B4-BE49-F238E27FC236}">
                <a16:creationId xmlns:a16="http://schemas.microsoft.com/office/drawing/2014/main" id="{E797C773-C4D8-7291-E75C-44F1C04BAF6B}"/>
              </a:ext>
            </a:extLst>
          </p:cNvPr>
          <p:cNvSpPr>
            <a:spLocks noGrp="1"/>
          </p:cNvSpPr>
          <p:nvPr>
            <p:ph type="title"/>
          </p:nvPr>
        </p:nvSpPr>
        <p:spPr>
          <a:xfrm>
            <a:off x="531639" y="970531"/>
            <a:ext cx="6896534" cy="646331"/>
          </a:xfrm>
        </p:spPr>
        <p:txBody>
          <a:bodyPr>
            <a:spAutoFit/>
          </a:bodyPr>
          <a:lstStyle/>
          <a:p>
            <a:r>
              <a:rPr lang="en-US" sz="4000" b="1" dirty="0"/>
              <a:t>Some Facts About Gossip</a:t>
            </a:r>
          </a:p>
        </p:txBody>
      </p:sp>
    </p:spTree>
    <p:extLst>
      <p:ext uri="{BB962C8B-B14F-4D97-AF65-F5344CB8AC3E}">
        <p14:creationId xmlns:p14="http://schemas.microsoft.com/office/powerpoint/2010/main" val="832009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1E0DE5-4C80-DA76-30D6-974ADED4BF0E}"/>
              </a:ext>
            </a:extLst>
          </p:cNvPr>
          <p:cNvSpPr>
            <a:spLocks noGrp="1"/>
          </p:cNvSpPr>
          <p:nvPr>
            <p:ph idx="1"/>
          </p:nvPr>
        </p:nvSpPr>
        <p:spPr>
          <a:xfrm>
            <a:off x="531639" y="2336873"/>
            <a:ext cx="7820509" cy="4524315"/>
          </a:xfrm>
        </p:spPr>
        <p:txBody>
          <a:bodyPr wrap="square">
            <a:spAutoFit/>
          </a:bodyPr>
          <a:lstStyle/>
          <a:p>
            <a:pPr>
              <a:lnSpc>
                <a:spcPct val="100000"/>
              </a:lnSpc>
              <a:spcBef>
                <a:spcPts val="0"/>
              </a:spcBef>
            </a:pPr>
            <a:r>
              <a:rPr lang="en-US" dirty="0"/>
              <a:t>If you have been a gossiper, confess this sin and ask God to forgive you</a:t>
            </a:r>
          </a:p>
          <a:p>
            <a:pPr>
              <a:lnSpc>
                <a:spcPct val="100000"/>
              </a:lnSpc>
              <a:spcBef>
                <a:spcPts val="0"/>
              </a:spcBef>
            </a:pPr>
            <a:r>
              <a:rPr lang="en-US" dirty="0"/>
              <a:t>Keep your nose out of other people’s business</a:t>
            </a:r>
          </a:p>
          <a:p>
            <a:pPr>
              <a:lnSpc>
                <a:spcPct val="100000"/>
              </a:lnSpc>
              <a:spcBef>
                <a:spcPts val="0"/>
              </a:spcBef>
            </a:pPr>
            <a:r>
              <a:rPr lang="en-US" dirty="0"/>
              <a:t>If you can’t say something good or encouraging about others, then keep your mouth closed</a:t>
            </a:r>
          </a:p>
          <a:p>
            <a:pPr>
              <a:lnSpc>
                <a:spcPct val="100000"/>
              </a:lnSpc>
              <a:spcBef>
                <a:spcPts val="0"/>
              </a:spcBef>
            </a:pPr>
            <a:r>
              <a:rPr lang="en-US" dirty="0"/>
              <a:t>Never criticize another person, except to his/her own face with the intent to help. Criticism can never be “constructive” if expressed to someone else</a:t>
            </a:r>
          </a:p>
          <a:p>
            <a:pPr>
              <a:lnSpc>
                <a:spcPct val="100000"/>
              </a:lnSpc>
              <a:spcBef>
                <a:spcPts val="0"/>
              </a:spcBef>
            </a:pPr>
            <a:r>
              <a:rPr lang="en-US" dirty="0"/>
              <a:t>If your “friends” start bad-mouthing others to you, stop them in their tracks – refuse to be a partaker of their sins</a:t>
            </a:r>
          </a:p>
          <a:p>
            <a:pPr>
              <a:lnSpc>
                <a:spcPct val="100000"/>
              </a:lnSpc>
              <a:spcBef>
                <a:spcPts val="0"/>
              </a:spcBef>
            </a:pPr>
            <a:r>
              <a:rPr lang="en-US" dirty="0"/>
              <a:t>Avoid association with person who gossip</a:t>
            </a:r>
          </a:p>
        </p:txBody>
      </p:sp>
      <p:sp>
        <p:nvSpPr>
          <p:cNvPr id="4" name="Title 1">
            <a:extLst>
              <a:ext uri="{FF2B5EF4-FFF2-40B4-BE49-F238E27FC236}">
                <a16:creationId xmlns:a16="http://schemas.microsoft.com/office/drawing/2014/main" id="{E797C773-C4D8-7291-E75C-44F1C04BAF6B}"/>
              </a:ext>
            </a:extLst>
          </p:cNvPr>
          <p:cNvSpPr>
            <a:spLocks noGrp="1"/>
          </p:cNvSpPr>
          <p:nvPr>
            <p:ph type="title"/>
          </p:nvPr>
        </p:nvSpPr>
        <p:spPr>
          <a:xfrm>
            <a:off x="531639" y="970531"/>
            <a:ext cx="6896534" cy="646331"/>
          </a:xfrm>
        </p:spPr>
        <p:txBody>
          <a:bodyPr>
            <a:spAutoFit/>
          </a:bodyPr>
          <a:lstStyle/>
          <a:p>
            <a:r>
              <a:rPr lang="en-US" sz="4000" b="1" dirty="0"/>
              <a:t>What To Do About Gossip</a:t>
            </a:r>
          </a:p>
        </p:txBody>
      </p:sp>
    </p:spTree>
    <p:extLst>
      <p:ext uri="{BB962C8B-B14F-4D97-AF65-F5344CB8AC3E}">
        <p14:creationId xmlns:p14="http://schemas.microsoft.com/office/powerpoint/2010/main" val="1416883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1E0DE5-4C80-DA76-30D6-974ADED4BF0E}"/>
              </a:ext>
            </a:extLst>
          </p:cNvPr>
          <p:cNvSpPr>
            <a:spLocks noGrp="1"/>
          </p:cNvSpPr>
          <p:nvPr>
            <p:ph idx="1"/>
          </p:nvPr>
        </p:nvSpPr>
        <p:spPr>
          <a:xfrm>
            <a:off x="160256" y="1988074"/>
            <a:ext cx="8823487" cy="4829014"/>
          </a:xfrm>
        </p:spPr>
        <p:txBody>
          <a:bodyPr wrap="square">
            <a:spAutoFit/>
          </a:bodyPr>
          <a:lstStyle/>
          <a:p>
            <a:pPr marL="0" indent="0">
              <a:spcBef>
                <a:spcPts val="0"/>
              </a:spcBef>
              <a:buNone/>
            </a:pPr>
            <a:r>
              <a:rPr lang="en-US" sz="1900" dirty="0"/>
              <a:t>1 My brethren, let not many of you become teachers, knowing that we shall receive a stricter judgment. 2 For we all stumble in many things. If anyone does not stumble in word, he is a perfect man, able also to bridle the whole body. 3 Indeed, we put bits in horses' mouths that they may obey us, and we turn their whole body. 4 Look also at ships: although they are so large and are driven by fierce winds, they are turned by a very small rudder wherever the pilot desires. 5 Even so the tongue is a little member and boasts great things. See how great a forest a little fire kindles! 6 And the tongue is a fire, a world of iniquity. The tongue is so set among our members that it defiles the whole body, and sets on fire the course of nature; and it is set on fire by hell. 7 For every kind of beast and bird, of reptile and creature of the sea, is tamed and has been tamed by mankind. 8 But no man can tame the tongue. It is an unruly evil, full of deadly poison. 9 With it we bless our God and Father, and with it we curse men, who have been made in the similitude of God. 10 Out of the same mouth proceed blessing and cursing. My brethren, these things ought not to be so. 11 Does a spring send forth fresh water and bitter from the same opening? 12 Can a fig tree, my brethren, bear olives, or a grapevine bear figs? Thus no spring yields both salt water and fresh.”</a:t>
            </a:r>
          </a:p>
        </p:txBody>
      </p:sp>
      <p:sp>
        <p:nvSpPr>
          <p:cNvPr id="4" name="Title 1">
            <a:extLst>
              <a:ext uri="{FF2B5EF4-FFF2-40B4-BE49-F238E27FC236}">
                <a16:creationId xmlns:a16="http://schemas.microsoft.com/office/drawing/2014/main" id="{E797C773-C4D8-7291-E75C-44F1C04BAF6B}"/>
              </a:ext>
            </a:extLst>
          </p:cNvPr>
          <p:cNvSpPr>
            <a:spLocks noGrp="1"/>
          </p:cNvSpPr>
          <p:nvPr>
            <p:ph type="title"/>
          </p:nvPr>
        </p:nvSpPr>
        <p:spPr>
          <a:xfrm>
            <a:off x="531639" y="970531"/>
            <a:ext cx="6896534" cy="646331"/>
          </a:xfrm>
        </p:spPr>
        <p:txBody>
          <a:bodyPr>
            <a:spAutoFit/>
          </a:bodyPr>
          <a:lstStyle/>
          <a:p>
            <a:r>
              <a:rPr lang="en-US" sz="4000" b="1" dirty="0"/>
              <a:t>James 3:1-12</a:t>
            </a:r>
          </a:p>
        </p:txBody>
      </p:sp>
    </p:spTree>
    <p:extLst>
      <p:ext uri="{BB962C8B-B14F-4D97-AF65-F5344CB8AC3E}">
        <p14:creationId xmlns:p14="http://schemas.microsoft.com/office/powerpoint/2010/main" val="3119760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1E0DE5-4C80-DA76-30D6-974ADED4BF0E}"/>
              </a:ext>
            </a:extLst>
          </p:cNvPr>
          <p:cNvSpPr>
            <a:spLocks noGrp="1"/>
          </p:cNvSpPr>
          <p:nvPr>
            <p:ph idx="1"/>
          </p:nvPr>
        </p:nvSpPr>
        <p:spPr>
          <a:xfrm>
            <a:off x="531639" y="2336873"/>
            <a:ext cx="7905351" cy="3596882"/>
          </a:xfrm>
        </p:spPr>
        <p:txBody>
          <a:bodyPr wrap="square">
            <a:spAutoFit/>
          </a:bodyPr>
          <a:lstStyle/>
          <a:p>
            <a:r>
              <a:rPr lang="en-US" dirty="0"/>
              <a:t>We need to take gossip and slander as seriously as God does … knowing our salvation depends on it</a:t>
            </a:r>
          </a:p>
          <a:p>
            <a:r>
              <a:rPr lang="en-US" dirty="0"/>
              <a:t>James 4:14 – “For what is your life? It is even a vapor that appears for a little time and then vanishes away.”</a:t>
            </a:r>
          </a:p>
          <a:p>
            <a:r>
              <a:rPr lang="en-US" dirty="0"/>
              <a:t>Psalms 39:1-5 – “… I will guard my ways, Lest I sin with my tongue …”</a:t>
            </a:r>
          </a:p>
          <a:p>
            <a:endParaRPr lang="en-US" dirty="0"/>
          </a:p>
          <a:p>
            <a:pPr marL="0" indent="0">
              <a:buNone/>
            </a:pPr>
            <a:r>
              <a:rPr lang="en-US" dirty="0"/>
              <a:t>We need to … WE MUST … watch and control our tongue</a:t>
            </a:r>
          </a:p>
        </p:txBody>
      </p:sp>
      <p:sp>
        <p:nvSpPr>
          <p:cNvPr id="4" name="Title 1">
            <a:extLst>
              <a:ext uri="{FF2B5EF4-FFF2-40B4-BE49-F238E27FC236}">
                <a16:creationId xmlns:a16="http://schemas.microsoft.com/office/drawing/2014/main" id="{E797C773-C4D8-7291-E75C-44F1C04BAF6B}"/>
              </a:ext>
            </a:extLst>
          </p:cNvPr>
          <p:cNvSpPr>
            <a:spLocks noGrp="1"/>
          </p:cNvSpPr>
          <p:nvPr>
            <p:ph type="title"/>
          </p:nvPr>
        </p:nvSpPr>
        <p:spPr>
          <a:xfrm>
            <a:off x="531639" y="970531"/>
            <a:ext cx="6896534" cy="646331"/>
          </a:xfrm>
        </p:spPr>
        <p:txBody>
          <a:bodyPr>
            <a:spAutoFit/>
          </a:bodyPr>
          <a:lstStyle/>
          <a:p>
            <a:r>
              <a:rPr lang="en-US" sz="4000" b="1" dirty="0"/>
              <a:t>Conclusion</a:t>
            </a:r>
          </a:p>
        </p:txBody>
      </p:sp>
    </p:spTree>
    <p:extLst>
      <p:ext uri="{BB962C8B-B14F-4D97-AF65-F5344CB8AC3E}">
        <p14:creationId xmlns:p14="http://schemas.microsoft.com/office/powerpoint/2010/main" val="3304391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DB42C-D3D4-B1B1-6905-15FE50D9ED9F}"/>
              </a:ext>
            </a:extLst>
          </p:cNvPr>
          <p:cNvSpPr>
            <a:spLocks noGrp="1"/>
          </p:cNvSpPr>
          <p:nvPr>
            <p:ph type="title"/>
          </p:nvPr>
        </p:nvSpPr>
        <p:spPr>
          <a:xfrm>
            <a:off x="531639" y="970531"/>
            <a:ext cx="6896534" cy="646331"/>
          </a:xfrm>
        </p:spPr>
        <p:txBody>
          <a:bodyPr>
            <a:spAutoFit/>
          </a:bodyPr>
          <a:lstStyle/>
          <a:p>
            <a:r>
              <a:rPr lang="en-US" sz="4000" b="1" dirty="0"/>
              <a:t>In A World Of Sinners</a:t>
            </a:r>
          </a:p>
        </p:txBody>
      </p:sp>
      <p:sp>
        <p:nvSpPr>
          <p:cNvPr id="3" name="Content Placeholder 2">
            <a:extLst>
              <a:ext uri="{FF2B5EF4-FFF2-40B4-BE49-F238E27FC236}">
                <a16:creationId xmlns:a16="http://schemas.microsoft.com/office/drawing/2014/main" id="{08E51E82-E174-6795-0773-40E0B0731150}"/>
              </a:ext>
            </a:extLst>
          </p:cNvPr>
          <p:cNvSpPr>
            <a:spLocks noGrp="1"/>
          </p:cNvSpPr>
          <p:nvPr>
            <p:ph idx="1"/>
          </p:nvPr>
        </p:nvSpPr>
        <p:spPr>
          <a:xfrm>
            <a:off x="533400" y="2336873"/>
            <a:ext cx="8035565" cy="3599316"/>
          </a:xfrm>
        </p:spPr>
        <p:txBody>
          <a:bodyPr>
            <a:normAutofit/>
          </a:bodyPr>
          <a:lstStyle/>
          <a:p>
            <a:r>
              <a:rPr lang="en-US" dirty="0"/>
              <a:t>God has condemned the sinful lifestyle</a:t>
            </a:r>
          </a:p>
          <a:p>
            <a:r>
              <a:rPr lang="en-US" dirty="0"/>
              <a:t>Paul often made lists to make his point</a:t>
            </a:r>
          </a:p>
          <a:p>
            <a:pPr lvl="1"/>
            <a:r>
              <a:rPr lang="en-US" sz="2400" dirty="0"/>
              <a:t>He wants us to see the pervasiveness of this behavior</a:t>
            </a:r>
          </a:p>
          <a:p>
            <a:pPr lvl="2"/>
            <a:r>
              <a:rPr lang="en-US" sz="2400" dirty="0"/>
              <a:t>Verse 29 – “being filled with all unrighteousness … wickedness …”</a:t>
            </a:r>
          </a:p>
          <a:p>
            <a:pPr lvl="1"/>
            <a:r>
              <a:rPr lang="en-US" sz="2600" dirty="0"/>
              <a:t>He wants us to see the similarity between these behaviors</a:t>
            </a:r>
          </a:p>
          <a:p>
            <a:pPr lvl="2"/>
            <a:r>
              <a:rPr lang="en-US" sz="2400" dirty="0"/>
              <a:t>Verse 32 – “… deserving of death …”</a:t>
            </a:r>
          </a:p>
        </p:txBody>
      </p:sp>
    </p:spTree>
    <p:extLst>
      <p:ext uri="{BB962C8B-B14F-4D97-AF65-F5344CB8AC3E}">
        <p14:creationId xmlns:p14="http://schemas.microsoft.com/office/powerpoint/2010/main" val="4229435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1E0DE5-4C80-DA76-30D6-974ADED4BF0E}"/>
              </a:ext>
            </a:extLst>
          </p:cNvPr>
          <p:cNvSpPr>
            <a:spLocks noGrp="1"/>
          </p:cNvSpPr>
          <p:nvPr>
            <p:ph idx="1"/>
          </p:nvPr>
        </p:nvSpPr>
        <p:spPr>
          <a:xfrm>
            <a:off x="531639" y="2336873"/>
            <a:ext cx="8348409" cy="4290170"/>
          </a:xfrm>
        </p:spPr>
        <p:txBody>
          <a:bodyPr>
            <a:normAutofit/>
          </a:bodyPr>
          <a:lstStyle/>
          <a:p>
            <a:r>
              <a:rPr lang="en-US" dirty="0"/>
              <a:t>Some of the practices/attitudes listed are to be expected … some stand out</a:t>
            </a:r>
          </a:p>
          <a:p>
            <a:pPr lvl="1"/>
            <a:r>
              <a:rPr lang="en-US" sz="2400" dirty="0"/>
              <a:t>“Disobedient to parents” (Verse 30)</a:t>
            </a:r>
          </a:p>
          <a:p>
            <a:pPr lvl="1"/>
            <a:r>
              <a:rPr lang="en-US" sz="2400" dirty="0"/>
              <a:t>“Whisperers” (“gossips” ESV, NASV) (Verse 29)</a:t>
            </a:r>
          </a:p>
          <a:p>
            <a:pPr lvl="1"/>
            <a:r>
              <a:rPr lang="en-US" sz="2400" dirty="0"/>
              <a:t>“Backbiters” (“slanderers” ESV, NASV) (Verse 30)</a:t>
            </a:r>
          </a:p>
          <a:p>
            <a:r>
              <a:rPr lang="en-US" dirty="0"/>
              <a:t>Paul puts the person who speaks evil of another in the same list as the murderer and sexual deviant</a:t>
            </a:r>
          </a:p>
        </p:txBody>
      </p:sp>
      <p:sp>
        <p:nvSpPr>
          <p:cNvPr id="4" name="Title 1">
            <a:extLst>
              <a:ext uri="{FF2B5EF4-FFF2-40B4-BE49-F238E27FC236}">
                <a16:creationId xmlns:a16="http://schemas.microsoft.com/office/drawing/2014/main" id="{E797C773-C4D8-7291-E75C-44F1C04BAF6B}"/>
              </a:ext>
            </a:extLst>
          </p:cNvPr>
          <p:cNvSpPr>
            <a:spLocks noGrp="1"/>
          </p:cNvSpPr>
          <p:nvPr>
            <p:ph type="title"/>
          </p:nvPr>
        </p:nvSpPr>
        <p:spPr>
          <a:xfrm>
            <a:off x="531639" y="970531"/>
            <a:ext cx="6896534" cy="646331"/>
          </a:xfrm>
        </p:spPr>
        <p:txBody>
          <a:bodyPr>
            <a:spAutoFit/>
          </a:bodyPr>
          <a:lstStyle/>
          <a:p>
            <a:r>
              <a:rPr lang="en-US" sz="4000" b="1" dirty="0"/>
              <a:t>In A World Of Sinners</a:t>
            </a:r>
          </a:p>
        </p:txBody>
      </p:sp>
    </p:spTree>
    <p:extLst>
      <p:ext uri="{BB962C8B-B14F-4D97-AF65-F5344CB8AC3E}">
        <p14:creationId xmlns:p14="http://schemas.microsoft.com/office/powerpoint/2010/main" val="2212686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1E0DE5-4C80-DA76-30D6-974ADED4BF0E}"/>
              </a:ext>
            </a:extLst>
          </p:cNvPr>
          <p:cNvSpPr>
            <a:spLocks noGrp="1"/>
          </p:cNvSpPr>
          <p:nvPr>
            <p:ph idx="1"/>
          </p:nvPr>
        </p:nvSpPr>
        <p:spPr>
          <a:xfrm>
            <a:off x="531639" y="2336873"/>
            <a:ext cx="8404971" cy="4290170"/>
          </a:xfrm>
        </p:spPr>
        <p:txBody>
          <a:bodyPr>
            <a:normAutofit/>
          </a:bodyPr>
          <a:lstStyle/>
          <a:p>
            <a:r>
              <a:rPr lang="en-US" dirty="0"/>
              <a:t>“Slanderer” (“backbiter”) has an interesting connection</a:t>
            </a:r>
          </a:p>
          <a:p>
            <a:pPr lvl="1"/>
            <a:r>
              <a:rPr lang="en-US" sz="2400" dirty="0"/>
              <a:t>“Backbiters” (“slanderers”) translated from Greek </a:t>
            </a:r>
            <a:r>
              <a:rPr lang="en-US" sz="2400" i="1" dirty="0" err="1"/>
              <a:t>kategor</a:t>
            </a:r>
            <a:endParaRPr lang="en-US" sz="2400" dirty="0"/>
          </a:p>
          <a:p>
            <a:pPr lvl="1"/>
            <a:r>
              <a:rPr lang="en-US" sz="2400" dirty="0"/>
              <a:t>“Slanderer” also translated from Greek </a:t>
            </a:r>
            <a:r>
              <a:rPr lang="en-US" sz="2400" i="1" dirty="0"/>
              <a:t>diabolos</a:t>
            </a:r>
            <a:endParaRPr lang="en-US" sz="2400" dirty="0"/>
          </a:p>
          <a:p>
            <a:pPr lvl="2"/>
            <a:r>
              <a:rPr lang="en-US" sz="2400" dirty="0"/>
              <a:t>Frequently rendered “devil”</a:t>
            </a:r>
          </a:p>
          <a:p>
            <a:pPr lvl="2"/>
            <a:r>
              <a:rPr lang="en-US" sz="2400" dirty="0"/>
              <a:t>Revelation 12:9-10 – “… called the Devil and Satan”</a:t>
            </a:r>
            <a:endParaRPr lang="en-US" dirty="0"/>
          </a:p>
        </p:txBody>
      </p:sp>
      <p:sp>
        <p:nvSpPr>
          <p:cNvPr id="4" name="Title 1">
            <a:extLst>
              <a:ext uri="{FF2B5EF4-FFF2-40B4-BE49-F238E27FC236}">
                <a16:creationId xmlns:a16="http://schemas.microsoft.com/office/drawing/2014/main" id="{E797C773-C4D8-7291-E75C-44F1C04BAF6B}"/>
              </a:ext>
            </a:extLst>
          </p:cNvPr>
          <p:cNvSpPr>
            <a:spLocks noGrp="1"/>
          </p:cNvSpPr>
          <p:nvPr>
            <p:ph type="title"/>
          </p:nvPr>
        </p:nvSpPr>
        <p:spPr>
          <a:xfrm>
            <a:off x="531639" y="970531"/>
            <a:ext cx="6896534" cy="646331"/>
          </a:xfrm>
        </p:spPr>
        <p:txBody>
          <a:bodyPr>
            <a:spAutoFit/>
          </a:bodyPr>
          <a:lstStyle/>
          <a:p>
            <a:r>
              <a:rPr lang="en-US" sz="4000" b="1" dirty="0"/>
              <a:t>Talking Like The Devil</a:t>
            </a:r>
          </a:p>
        </p:txBody>
      </p:sp>
    </p:spTree>
    <p:extLst>
      <p:ext uri="{BB962C8B-B14F-4D97-AF65-F5344CB8AC3E}">
        <p14:creationId xmlns:p14="http://schemas.microsoft.com/office/powerpoint/2010/main" val="1330821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1E0DE5-4C80-DA76-30D6-974ADED4BF0E}"/>
              </a:ext>
            </a:extLst>
          </p:cNvPr>
          <p:cNvSpPr>
            <a:spLocks noGrp="1"/>
          </p:cNvSpPr>
          <p:nvPr>
            <p:ph idx="1"/>
          </p:nvPr>
        </p:nvSpPr>
        <p:spPr>
          <a:xfrm>
            <a:off x="531639" y="2336873"/>
            <a:ext cx="8404971" cy="4465838"/>
          </a:xfrm>
        </p:spPr>
        <p:txBody>
          <a:bodyPr>
            <a:spAutoFit/>
          </a:bodyPr>
          <a:lstStyle/>
          <a:p>
            <a:r>
              <a:rPr lang="en-US" dirty="0"/>
              <a:t>“Slander” means “malicious talk; to spread damaging information; to defame; to speak ill of” (Merriam-Webster Dictionary)</a:t>
            </a:r>
          </a:p>
          <a:p>
            <a:pPr lvl="1"/>
            <a:r>
              <a:rPr lang="en-US" sz="2400" dirty="0"/>
              <a:t>A work of the Devil (Satan) – Slanderers are on his team</a:t>
            </a:r>
          </a:p>
          <a:p>
            <a:r>
              <a:rPr lang="en-US" dirty="0"/>
              <a:t>“Gossip” means “to indulge in idle talk or rumors about others; spreading of sensational stories” (Merriam-Webster Dictionary) … “idle, or malicious talk about others” (Funk &amp; Wagnall’s Dictionary)</a:t>
            </a:r>
          </a:p>
          <a:p>
            <a:r>
              <a:rPr lang="en-US" dirty="0"/>
              <a:t>“Talebearer” in Old Testament</a:t>
            </a:r>
          </a:p>
          <a:p>
            <a:pPr lvl="1"/>
            <a:r>
              <a:rPr lang="en-US" sz="2400" dirty="0"/>
              <a:t>Leviticus 19:16 – “You shall not go about as a talebearer …”</a:t>
            </a:r>
          </a:p>
        </p:txBody>
      </p:sp>
      <p:sp>
        <p:nvSpPr>
          <p:cNvPr id="4" name="Title 1">
            <a:extLst>
              <a:ext uri="{FF2B5EF4-FFF2-40B4-BE49-F238E27FC236}">
                <a16:creationId xmlns:a16="http://schemas.microsoft.com/office/drawing/2014/main" id="{E797C773-C4D8-7291-E75C-44F1C04BAF6B}"/>
              </a:ext>
            </a:extLst>
          </p:cNvPr>
          <p:cNvSpPr>
            <a:spLocks noGrp="1"/>
          </p:cNvSpPr>
          <p:nvPr>
            <p:ph type="title"/>
          </p:nvPr>
        </p:nvSpPr>
        <p:spPr>
          <a:xfrm>
            <a:off x="531639" y="970531"/>
            <a:ext cx="6896534" cy="646331"/>
          </a:xfrm>
        </p:spPr>
        <p:txBody>
          <a:bodyPr>
            <a:spAutoFit/>
          </a:bodyPr>
          <a:lstStyle/>
          <a:p>
            <a:r>
              <a:rPr lang="en-US" sz="4000" b="1" dirty="0"/>
              <a:t>Talking Like The Devil</a:t>
            </a:r>
          </a:p>
        </p:txBody>
      </p:sp>
    </p:spTree>
    <p:extLst>
      <p:ext uri="{BB962C8B-B14F-4D97-AF65-F5344CB8AC3E}">
        <p14:creationId xmlns:p14="http://schemas.microsoft.com/office/powerpoint/2010/main" val="1773348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1E0DE5-4C80-DA76-30D6-974ADED4BF0E}"/>
              </a:ext>
            </a:extLst>
          </p:cNvPr>
          <p:cNvSpPr>
            <a:spLocks noGrp="1"/>
          </p:cNvSpPr>
          <p:nvPr>
            <p:ph idx="1"/>
          </p:nvPr>
        </p:nvSpPr>
        <p:spPr>
          <a:xfrm>
            <a:off x="531639" y="2336873"/>
            <a:ext cx="8404971" cy="3865161"/>
          </a:xfrm>
        </p:spPr>
        <p:txBody>
          <a:bodyPr>
            <a:spAutoFit/>
          </a:bodyPr>
          <a:lstStyle/>
          <a:p>
            <a:r>
              <a:rPr lang="en-US" dirty="0"/>
              <a:t>Gossiping is a sign of foolishness</a:t>
            </a:r>
          </a:p>
          <a:p>
            <a:pPr lvl="1"/>
            <a:r>
              <a:rPr lang="en-US" sz="2400" dirty="0"/>
              <a:t>Proverbs 11:12-13 – “A gossip betrays a confidence …” (NIV)</a:t>
            </a:r>
          </a:p>
          <a:p>
            <a:r>
              <a:rPr lang="en-US" dirty="0"/>
              <a:t>If one comes to talk to you about another, be sure he will talk about you as well.</a:t>
            </a:r>
          </a:p>
          <a:p>
            <a:r>
              <a:rPr lang="en-US" dirty="0"/>
              <a:t>Proverbs 20:18-19 – “Plans are established by counsel … a talebearer reveals secrets”</a:t>
            </a:r>
          </a:p>
          <a:p>
            <a:r>
              <a:rPr lang="en-US" sz="2400" dirty="0"/>
              <a:t>“Talebearer” – “… a trafficker who ‘goes about’ offering his wares of scandal, and ‘revealing secrets,’ to the prejudice of others …” (Jamieson, Fausset, and Brown)</a:t>
            </a:r>
          </a:p>
        </p:txBody>
      </p:sp>
      <p:sp>
        <p:nvSpPr>
          <p:cNvPr id="4" name="Title 1">
            <a:extLst>
              <a:ext uri="{FF2B5EF4-FFF2-40B4-BE49-F238E27FC236}">
                <a16:creationId xmlns:a16="http://schemas.microsoft.com/office/drawing/2014/main" id="{E797C773-C4D8-7291-E75C-44F1C04BAF6B}"/>
              </a:ext>
            </a:extLst>
          </p:cNvPr>
          <p:cNvSpPr>
            <a:spLocks noGrp="1"/>
          </p:cNvSpPr>
          <p:nvPr>
            <p:ph type="title"/>
          </p:nvPr>
        </p:nvSpPr>
        <p:spPr>
          <a:xfrm>
            <a:off x="531639" y="970531"/>
            <a:ext cx="6896534" cy="646331"/>
          </a:xfrm>
        </p:spPr>
        <p:txBody>
          <a:bodyPr>
            <a:spAutoFit/>
          </a:bodyPr>
          <a:lstStyle/>
          <a:p>
            <a:r>
              <a:rPr lang="en-US" sz="4000" b="1" dirty="0"/>
              <a:t>Talking Like The Devil</a:t>
            </a:r>
          </a:p>
        </p:txBody>
      </p:sp>
    </p:spTree>
    <p:extLst>
      <p:ext uri="{BB962C8B-B14F-4D97-AF65-F5344CB8AC3E}">
        <p14:creationId xmlns:p14="http://schemas.microsoft.com/office/powerpoint/2010/main" val="3667067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1E0DE5-4C80-DA76-30D6-974ADED4BF0E}"/>
              </a:ext>
            </a:extLst>
          </p:cNvPr>
          <p:cNvSpPr>
            <a:spLocks noGrp="1"/>
          </p:cNvSpPr>
          <p:nvPr>
            <p:ph idx="1"/>
          </p:nvPr>
        </p:nvSpPr>
        <p:spPr>
          <a:xfrm>
            <a:off x="531639" y="2336873"/>
            <a:ext cx="8404971" cy="4413516"/>
          </a:xfrm>
        </p:spPr>
        <p:txBody>
          <a:bodyPr>
            <a:spAutoFit/>
          </a:bodyPr>
          <a:lstStyle/>
          <a:p>
            <a:pPr>
              <a:spcBef>
                <a:spcPts val="0"/>
              </a:spcBef>
            </a:pPr>
            <a:r>
              <a:rPr lang="en-US" dirty="0"/>
              <a:t>An interesting picture of gossip</a:t>
            </a:r>
          </a:p>
          <a:p>
            <a:pPr lvl="1">
              <a:spcBef>
                <a:spcPts val="0"/>
              </a:spcBef>
            </a:pPr>
            <a:r>
              <a:rPr lang="en-US" sz="2400" dirty="0"/>
              <a:t>Proverbs 18:6-8 – “6 A fool's lips enter into contention, And his mouth calls for blows. 7 A fool's mouth is his destruction, And his lips are the snare of his soul. 8 The words of a talebearer are like tasty trifles, And </a:t>
            </a:r>
            <a:r>
              <a:rPr lang="en-US" sz="2400" b="1" u="sng" dirty="0"/>
              <a:t>they go down into the inmost body</a:t>
            </a:r>
            <a:r>
              <a:rPr lang="en-US" sz="2400" dirty="0"/>
              <a:t> (‘The words of a talebearer are as wounds’ (KJV))”</a:t>
            </a:r>
          </a:p>
          <a:p>
            <a:pPr>
              <a:spcBef>
                <a:spcPts val="0"/>
              </a:spcBef>
            </a:pPr>
            <a:r>
              <a:rPr lang="en-US" dirty="0"/>
              <a:t>The NIV calls the words of the gossip “choice morsels”</a:t>
            </a:r>
          </a:p>
          <a:p>
            <a:pPr>
              <a:spcBef>
                <a:spcPts val="0"/>
              </a:spcBef>
            </a:pPr>
            <a:r>
              <a:rPr lang="en-US" dirty="0"/>
              <a:t>To “swallow greedily. As a passive noun, it means something gulped. It is used to describe gossip as something that most people will swallow whole and be permeated by it.” (Complete Word Study Dictionary”</a:t>
            </a:r>
          </a:p>
          <a:p>
            <a:pPr>
              <a:spcBef>
                <a:spcPts val="0"/>
              </a:spcBef>
            </a:pPr>
            <a:r>
              <a:rPr lang="en-US" dirty="0"/>
              <a:t>Proverbs 26:20-22 – “… no talebearer, strife ceases”</a:t>
            </a:r>
          </a:p>
        </p:txBody>
      </p:sp>
      <p:sp>
        <p:nvSpPr>
          <p:cNvPr id="4" name="Title 1">
            <a:extLst>
              <a:ext uri="{FF2B5EF4-FFF2-40B4-BE49-F238E27FC236}">
                <a16:creationId xmlns:a16="http://schemas.microsoft.com/office/drawing/2014/main" id="{E797C773-C4D8-7291-E75C-44F1C04BAF6B}"/>
              </a:ext>
            </a:extLst>
          </p:cNvPr>
          <p:cNvSpPr>
            <a:spLocks noGrp="1"/>
          </p:cNvSpPr>
          <p:nvPr>
            <p:ph type="title"/>
          </p:nvPr>
        </p:nvSpPr>
        <p:spPr>
          <a:xfrm>
            <a:off x="531639" y="970531"/>
            <a:ext cx="6896534" cy="646331"/>
          </a:xfrm>
        </p:spPr>
        <p:txBody>
          <a:bodyPr>
            <a:spAutoFit/>
          </a:bodyPr>
          <a:lstStyle/>
          <a:p>
            <a:r>
              <a:rPr lang="en-US" sz="4000" b="1" dirty="0"/>
              <a:t>Swallowing Everything</a:t>
            </a:r>
          </a:p>
        </p:txBody>
      </p:sp>
    </p:spTree>
    <p:extLst>
      <p:ext uri="{BB962C8B-B14F-4D97-AF65-F5344CB8AC3E}">
        <p14:creationId xmlns:p14="http://schemas.microsoft.com/office/powerpoint/2010/main" val="2431462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1E0DE5-4C80-DA76-30D6-974ADED4BF0E}"/>
              </a:ext>
            </a:extLst>
          </p:cNvPr>
          <p:cNvSpPr>
            <a:spLocks noGrp="1"/>
          </p:cNvSpPr>
          <p:nvPr>
            <p:ph idx="1"/>
          </p:nvPr>
        </p:nvSpPr>
        <p:spPr>
          <a:xfrm>
            <a:off x="531639" y="2336873"/>
            <a:ext cx="8404971" cy="4524315"/>
          </a:xfrm>
        </p:spPr>
        <p:txBody>
          <a:bodyPr>
            <a:spAutoFit/>
          </a:bodyPr>
          <a:lstStyle/>
          <a:p>
            <a:pPr>
              <a:lnSpc>
                <a:spcPct val="100000"/>
              </a:lnSpc>
              <a:spcBef>
                <a:spcPts val="0"/>
              </a:spcBef>
            </a:pPr>
            <a:r>
              <a:rPr lang="en-US" dirty="0"/>
              <a:t>Gossip often masquerades as “concern” for others</a:t>
            </a:r>
          </a:p>
          <a:p>
            <a:pPr>
              <a:lnSpc>
                <a:spcPct val="100000"/>
              </a:lnSpc>
              <a:spcBef>
                <a:spcPts val="0"/>
              </a:spcBef>
            </a:pPr>
            <a:r>
              <a:rPr lang="en-US" dirty="0"/>
              <a:t>The gossiper may seek you out as a “confidante”</a:t>
            </a:r>
          </a:p>
          <a:p>
            <a:pPr>
              <a:lnSpc>
                <a:spcPct val="100000"/>
              </a:lnSpc>
              <a:spcBef>
                <a:spcPts val="0"/>
              </a:spcBef>
            </a:pPr>
            <a:r>
              <a:rPr lang="en-US" dirty="0"/>
              <a:t>In reality, the gossiper is not sincerely concerned about solving the problem, only in talking about it</a:t>
            </a:r>
          </a:p>
          <a:p>
            <a:pPr lvl="1">
              <a:lnSpc>
                <a:spcPct val="100000"/>
              </a:lnSpc>
              <a:spcBef>
                <a:spcPts val="0"/>
              </a:spcBef>
            </a:pPr>
            <a:r>
              <a:rPr lang="en-US" sz="2400" dirty="0"/>
              <a:t>Proverbs 16:28 – “… a whisperer separates the best of friends”</a:t>
            </a:r>
          </a:p>
          <a:p>
            <a:pPr>
              <a:lnSpc>
                <a:spcPct val="100000"/>
              </a:lnSpc>
              <a:spcBef>
                <a:spcPts val="0"/>
              </a:spcBef>
            </a:pPr>
            <a:r>
              <a:rPr lang="en-US" dirty="0"/>
              <a:t>The genuinely concerned person will follow Jesus’ counsel</a:t>
            </a:r>
          </a:p>
          <a:p>
            <a:pPr lvl="1">
              <a:lnSpc>
                <a:spcPct val="100000"/>
              </a:lnSpc>
              <a:spcBef>
                <a:spcPts val="0"/>
              </a:spcBef>
            </a:pPr>
            <a:r>
              <a:rPr lang="en-US" sz="2400" dirty="0"/>
              <a:t>Matthew 18:15-17 – “… tell him his fault between you and him alone”</a:t>
            </a:r>
          </a:p>
          <a:p>
            <a:pPr>
              <a:lnSpc>
                <a:spcPct val="100000"/>
              </a:lnSpc>
              <a:spcBef>
                <a:spcPts val="0"/>
              </a:spcBef>
            </a:pPr>
            <a:r>
              <a:rPr lang="en-US" dirty="0"/>
              <a:t>Times when we need to confide with a friend … consider your true motivation</a:t>
            </a:r>
          </a:p>
        </p:txBody>
      </p:sp>
      <p:sp>
        <p:nvSpPr>
          <p:cNvPr id="4" name="Title 1">
            <a:extLst>
              <a:ext uri="{FF2B5EF4-FFF2-40B4-BE49-F238E27FC236}">
                <a16:creationId xmlns:a16="http://schemas.microsoft.com/office/drawing/2014/main" id="{E797C773-C4D8-7291-E75C-44F1C04BAF6B}"/>
              </a:ext>
            </a:extLst>
          </p:cNvPr>
          <p:cNvSpPr>
            <a:spLocks noGrp="1"/>
          </p:cNvSpPr>
          <p:nvPr>
            <p:ph type="title"/>
          </p:nvPr>
        </p:nvSpPr>
        <p:spPr>
          <a:xfrm>
            <a:off x="531639" y="970531"/>
            <a:ext cx="6896534" cy="646331"/>
          </a:xfrm>
        </p:spPr>
        <p:txBody>
          <a:bodyPr>
            <a:spAutoFit/>
          </a:bodyPr>
          <a:lstStyle/>
          <a:p>
            <a:r>
              <a:rPr lang="en-US" sz="4000" b="1" dirty="0"/>
              <a:t>Masquerading As Concern</a:t>
            </a:r>
          </a:p>
        </p:txBody>
      </p:sp>
    </p:spTree>
    <p:extLst>
      <p:ext uri="{BB962C8B-B14F-4D97-AF65-F5344CB8AC3E}">
        <p14:creationId xmlns:p14="http://schemas.microsoft.com/office/powerpoint/2010/main" val="3637164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1E0DE5-4C80-DA76-30D6-974ADED4BF0E}"/>
              </a:ext>
            </a:extLst>
          </p:cNvPr>
          <p:cNvSpPr>
            <a:spLocks noGrp="1"/>
          </p:cNvSpPr>
          <p:nvPr>
            <p:ph idx="1"/>
          </p:nvPr>
        </p:nvSpPr>
        <p:spPr>
          <a:xfrm>
            <a:off x="531639" y="2336873"/>
            <a:ext cx="8404971" cy="3391698"/>
          </a:xfrm>
        </p:spPr>
        <p:txBody>
          <a:bodyPr>
            <a:spAutoFit/>
          </a:bodyPr>
          <a:lstStyle/>
          <a:p>
            <a:pPr>
              <a:spcBef>
                <a:spcPts val="600"/>
              </a:spcBef>
            </a:pPr>
            <a:r>
              <a:rPr lang="en-US" dirty="0"/>
              <a:t>Matthew 12:36-37 – “… by your words you will be justified … condemned”</a:t>
            </a:r>
          </a:p>
          <a:p>
            <a:pPr lvl="1">
              <a:spcBef>
                <a:spcPts val="600"/>
              </a:spcBef>
            </a:pPr>
            <a:r>
              <a:rPr lang="en-US" sz="2400" dirty="0"/>
              <a:t>“Idle talk” – that which is “barren or worthless, flippant or irresponsible” (MacArthur)</a:t>
            </a:r>
          </a:p>
          <a:p>
            <a:pPr lvl="1">
              <a:spcBef>
                <a:spcPts val="600"/>
              </a:spcBef>
            </a:pPr>
            <a:r>
              <a:rPr lang="en-US" sz="2400" dirty="0"/>
              <a:t>As in chess – no move should be taken without a reason</a:t>
            </a:r>
          </a:p>
          <a:p>
            <a:pPr>
              <a:spcBef>
                <a:spcPts val="600"/>
              </a:spcBef>
            </a:pPr>
            <a:r>
              <a:rPr lang="en-US" dirty="0"/>
              <a:t>Words are designed to mean something … spoken with a purpose.</a:t>
            </a:r>
          </a:p>
          <a:p>
            <a:pPr lvl="1">
              <a:spcBef>
                <a:spcPts val="600"/>
              </a:spcBef>
            </a:pPr>
            <a:r>
              <a:rPr lang="en-US" sz="2400" dirty="0"/>
              <a:t>Gossip has the wrong purpose/motivation</a:t>
            </a:r>
          </a:p>
        </p:txBody>
      </p:sp>
      <p:sp>
        <p:nvSpPr>
          <p:cNvPr id="4" name="Title 1">
            <a:extLst>
              <a:ext uri="{FF2B5EF4-FFF2-40B4-BE49-F238E27FC236}">
                <a16:creationId xmlns:a16="http://schemas.microsoft.com/office/drawing/2014/main" id="{E797C773-C4D8-7291-E75C-44F1C04BAF6B}"/>
              </a:ext>
            </a:extLst>
          </p:cNvPr>
          <p:cNvSpPr>
            <a:spLocks noGrp="1"/>
          </p:cNvSpPr>
          <p:nvPr>
            <p:ph type="title"/>
          </p:nvPr>
        </p:nvSpPr>
        <p:spPr>
          <a:xfrm>
            <a:off x="531639" y="970531"/>
            <a:ext cx="6896534" cy="646331"/>
          </a:xfrm>
        </p:spPr>
        <p:txBody>
          <a:bodyPr>
            <a:spAutoFit/>
          </a:bodyPr>
          <a:lstStyle/>
          <a:p>
            <a:r>
              <a:rPr lang="en-US" sz="4000" b="1" dirty="0"/>
              <a:t>“Every Idle Word”</a:t>
            </a:r>
          </a:p>
        </p:txBody>
      </p:sp>
    </p:spTree>
    <p:extLst>
      <p:ext uri="{BB962C8B-B14F-4D97-AF65-F5344CB8AC3E}">
        <p14:creationId xmlns:p14="http://schemas.microsoft.com/office/powerpoint/2010/main" val="2912691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Berlin</Template>
  <TotalTime>333</TotalTime>
  <Words>1530</Words>
  <Application>Microsoft Office PowerPoint</Application>
  <PresentationFormat>On-screen Show (4:3)</PresentationFormat>
  <Paragraphs>98</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Trebuchet MS</vt:lpstr>
      <vt:lpstr>Berlin</vt:lpstr>
      <vt:lpstr>Gossip</vt:lpstr>
      <vt:lpstr>In A World Of Sinners</vt:lpstr>
      <vt:lpstr>In A World Of Sinners</vt:lpstr>
      <vt:lpstr>Talking Like The Devil</vt:lpstr>
      <vt:lpstr>Talking Like The Devil</vt:lpstr>
      <vt:lpstr>Talking Like The Devil</vt:lpstr>
      <vt:lpstr>Swallowing Everything</vt:lpstr>
      <vt:lpstr>Masquerading As Concern</vt:lpstr>
      <vt:lpstr>“Every Idle Word”</vt:lpstr>
      <vt:lpstr>“Every Idle Word”</vt:lpstr>
      <vt:lpstr>“Every Idle Word”</vt:lpstr>
      <vt:lpstr>“Every Idle Word”</vt:lpstr>
      <vt:lpstr>Some Facts About Gossip</vt:lpstr>
      <vt:lpstr>What To Do About Gossip</vt:lpstr>
      <vt:lpstr>James 3:1-12</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Gossip</dc:title>
  <dc:creator>Darrell Forrest</dc:creator>
  <cp:lastModifiedBy>Richard Lidh</cp:lastModifiedBy>
  <cp:revision>4</cp:revision>
  <cp:lastPrinted>2024-03-10T05:01:22Z</cp:lastPrinted>
  <dcterms:created xsi:type="dcterms:W3CDTF">2024-03-09T23:28:45Z</dcterms:created>
  <dcterms:modified xsi:type="dcterms:W3CDTF">2024-03-10T05:02:05Z</dcterms:modified>
</cp:coreProperties>
</file>